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491C1-CE2D-4FED-ABAE-9CDB4EEAA443}" type="datetimeFigureOut">
              <a:rPr lang="pl-PL" smtClean="0"/>
              <a:t>2012-03-16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71E29-A2AF-4818-9353-007EE77738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64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71E29-A2AF-4818-9353-007EE7773889}" type="slidenum">
              <a:rPr lang="pl-PL" smtClean="0"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A2F6-4932-430F-B924-4035E0B9AB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D9B4C-4488-4C09-810F-D0B08C21747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D485C-9D6D-47E0-BAE8-28DC1E69951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5EBD3-320E-4969-9EA8-6863F910D7A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3A34D-F6A3-4899-AF72-89589896B6E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79DC5-DB08-4661-9A80-836574B7306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E2517-07D8-4913-A39B-39C7F1D8D3D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2596D-CAE6-4381-88F4-848E1EC542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2342A-2947-4B64-A326-CAD23BF4BCD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3FE30-3CC7-45A0-AC98-67AD23ACFC7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588F4-FE71-4074-90EE-A0F6123DF35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C2D45A-6A84-4D3E-8913-464949711A92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90775"/>
            <a:ext cx="7772400" cy="1470025"/>
          </a:xfrm>
        </p:spPr>
        <p:txBody>
          <a:bodyPr/>
          <a:lstStyle/>
          <a:p>
            <a:r>
              <a:rPr lang="pl-PL" sz="4000" dirty="0">
                <a:solidFill>
                  <a:srgbClr val="FFFF00"/>
                </a:solidFill>
              </a:rPr>
              <a:t>Spektrum </a:t>
            </a:r>
            <a:br>
              <a:rPr lang="pl-PL" sz="4000" dirty="0">
                <a:solidFill>
                  <a:srgbClr val="FFFF00"/>
                </a:solidFill>
              </a:rPr>
            </a:br>
            <a:r>
              <a:rPr lang="pl-PL" sz="4000" dirty="0">
                <a:solidFill>
                  <a:srgbClr val="FFFF00"/>
                </a:solidFill>
              </a:rPr>
              <a:t>prozdrowotnego działania </a:t>
            </a:r>
            <a:r>
              <a:rPr lang="pl-PL" sz="4000" dirty="0" err="1">
                <a:solidFill>
                  <a:srgbClr val="FFFF00"/>
                </a:solidFill>
              </a:rPr>
              <a:t>wielonienasyconych</a:t>
            </a:r>
            <a:r>
              <a:rPr lang="pl-PL" sz="4000" dirty="0">
                <a:solidFill>
                  <a:srgbClr val="FFFF00"/>
                </a:solidFill>
              </a:rPr>
              <a:t> kwasów tłuszczowych omega-3 </a:t>
            </a:r>
            <a:br>
              <a:rPr lang="pl-PL" sz="4000" dirty="0">
                <a:solidFill>
                  <a:srgbClr val="FFFF00"/>
                </a:solidFill>
              </a:rPr>
            </a:br>
            <a:r>
              <a:rPr lang="pl-PL" sz="4000" dirty="0">
                <a:solidFill>
                  <a:srgbClr val="FFFF00"/>
                </a:solidFill>
              </a:rPr>
              <a:t>EPA i </a:t>
            </a:r>
            <a:r>
              <a:rPr lang="pl-PL" sz="4000" dirty="0" smtClean="0">
                <a:solidFill>
                  <a:srgbClr val="FFFF00"/>
                </a:solidFill>
              </a:rPr>
              <a:t>DHA</a:t>
            </a:r>
            <a:r>
              <a:rPr lang="pl-PL" sz="4000" smtClean="0">
                <a:solidFill>
                  <a:srgbClr val="FFFF00"/>
                </a:solidFill>
              </a:rPr>
              <a:t/>
            </a:r>
            <a:br>
              <a:rPr lang="pl-PL" sz="4000" smtClean="0">
                <a:solidFill>
                  <a:srgbClr val="FFFF00"/>
                </a:solidFill>
              </a:rPr>
            </a:br>
            <a:r>
              <a:rPr lang="pl-PL" sz="2000" dirty="0" smtClean="0">
                <a:solidFill>
                  <a:schemeClr val="bg1"/>
                </a:solidFill>
              </a:rPr>
              <a:t/>
            </a:r>
            <a:br>
              <a:rPr lang="pl-PL" sz="2000" dirty="0" smtClean="0">
                <a:solidFill>
                  <a:schemeClr val="bg1"/>
                </a:solidFill>
              </a:rPr>
            </a:br>
            <a:endParaRPr lang="pl-P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Wpływ EPA i DHA na hamowanie cukrzycy tupu 2</a:t>
            </a:r>
          </a:p>
          <a:p>
            <a:pPr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zapobieganie rozwojowi insulinooporności przez wpływu EPA i DHA na zwiększanie wrażliwości komórek na insulinę. </a:t>
            </a:r>
          </a:p>
          <a:p>
            <a:pPr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 sz="2400">
                <a:solidFill>
                  <a:srgbClr val="FFFF00"/>
                </a:solidFill>
              </a:rPr>
              <a:t>Insulinooporność, nadciśnienie, hypertrójglicerydemi i miażdżycą są składową zespołu polimetabolicznego (X), którego ryzyko w sposób wielokierunkowy jest obniżane przez EPA i DHA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pl-PL">
                <a:solidFill>
                  <a:srgbClr val="FFFF00"/>
                </a:solidFill>
              </a:rPr>
              <a:t>Wpływ DHA na rozwój dzieci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endParaRPr lang="pl-PL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pl-PL">
                <a:solidFill>
                  <a:srgbClr val="FFFF00"/>
                </a:solidFill>
              </a:rPr>
              <a:t>- przeciwdziałanie przedwczesnym porodom i niskiej masie urodzeniowej,</a:t>
            </a:r>
          </a:p>
          <a:p>
            <a:pPr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pl-PL">
                <a:solidFill>
                  <a:srgbClr val="FFFF00"/>
                </a:solidFill>
              </a:rPr>
              <a:t>- optymalizacja rozwoju centralnego układu nerwowego, wzroku i zdolności uczenia się, </a:t>
            </a:r>
          </a:p>
          <a:p>
            <a:pPr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pl-PL">
                <a:solidFill>
                  <a:srgbClr val="FFFF00"/>
                </a:solidFill>
              </a:rPr>
              <a:t>- zmniejszanie ryzyka ADHD. </a:t>
            </a:r>
          </a:p>
          <a:p>
            <a:pPr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pl-PL">
                <a:solidFill>
                  <a:srgbClr val="FFFF00"/>
                </a:solidFill>
              </a:rPr>
              <a:t>- zmniejszenie ryzyka alergii i atopii.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Wpływ EPA i DHA na funkcjonowanie mózgu w wieku starszym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Z wiekiem spada aktywność </a:t>
            </a:r>
            <a:r>
              <a:rPr lang="el-GR">
                <a:solidFill>
                  <a:srgbClr val="FFFF00"/>
                </a:solidFill>
                <a:cs typeface="Times New Roman" pitchFamily="18" charset="0"/>
              </a:rPr>
              <a:t>Δ</a:t>
            </a:r>
            <a:r>
              <a:rPr lang="pl-PL">
                <a:solidFill>
                  <a:srgbClr val="FFFF00"/>
                </a:solidFill>
                <a:cs typeface="Times New Roman" pitchFamily="18" charset="0"/>
              </a:rPr>
              <a:t>6 desaturazy </a:t>
            </a:r>
            <a:r>
              <a:rPr lang="pl-PL">
                <a:solidFill>
                  <a:srgbClr val="FFFF00"/>
                </a:solidFill>
              </a:rPr>
              <a:t>i zdolność syntezy DHA, co zwiększa ryzyko zaburzeń funkcjonowania i rozwoju degeneracyjnych chorób mózgu.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DHA w mózgu m.in. przekształca jest w NPD1 o działaniu przeciwzapalnym i neuroprotekcyjnym hamując rozwój zmian degeneracyjnych komórek nerwowych.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Wielokierunkowy, jednoczesne korzystne działanie zdrowotne EPA </a:t>
            </a:r>
            <a:r>
              <a:rPr lang="pl-PL" sz="2400" dirty="0">
                <a:solidFill>
                  <a:srgbClr val="FFFF00"/>
                </a:solidFill>
              </a:rPr>
              <a:t>i DHA wskazuje na konieczność regularnego ich spożycia w celu prewencji cywilizacyjnych chorób metabolicznych i zapewnienia optymalnego funkcjonowania organizmu, szczególnie: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l-PL" sz="2400" dirty="0">
                <a:solidFill>
                  <a:srgbClr val="FFFF00"/>
                </a:solidFill>
              </a:rPr>
              <a:t>		- układu krążenia,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l-PL" sz="2400" dirty="0">
                <a:solidFill>
                  <a:srgbClr val="FFFF00"/>
                </a:solidFill>
              </a:rPr>
              <a:t>		- układu odpornościowego,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l-PL" sz="2400" dirty="0">
                <a:solidFill>
                  <a:srgbClr val="FFFF00"/>
                </a:solidFill>
              </a:rPr>
              <a:t>		- centralnego układu nerwowego. </a:t>
            </a:r>
            <a:endParaRPr lang="pl-PL" sz="2400" dirty="0" smtClean="0">
              <a:solidFill>
                <a:srgbClr val="FFFF00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Również w leczeniu i zapobieganiu rozwoju tych chorób,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Spożywanie właściwej dawki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Statystyki zachorowań i konsumpcji </a:t>
            </a:r>
            <a:r>
              <a:rPr lang="pl-PL" sz="2000" dirty="0" err="1" smtClean="0">
                <a:solidFill>
                  <a:schemeClr val="bg1"/>
                </a:solidFill>
              </a:rPr>
              <a:t>EPA+DHA</a:t>
            </a:r>
            <a:endParaRPr lang="pl-PL" sz="2000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Mamy większe szanse z nimi niż bez nich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pl-PL" dirty="0">
                <a:solidFill>
                  <a:srgbClr val="FFFF00"/>
                </a:solidFill>
              </a:rPr>
              <a:t>Długołańcuchowe </a:t>
            </a:r>
            <a:r>
              <a:rPr lang="pl-PL" dirty="0" err="1">
                <a:solidFill>
                  <a:srgbClr val="FFFF00"/>
                </a:solidFill>
              </a:rPr>
              <a:t>wielonienasycone</a:t>
            </a:r>
            <a:r>
              <a:rPr lang="pl-PL" dirty="0">
                <a:solidFill>
                  <a:srgbClr val="FFFF00"/>
                </a:solidFill>
              </a:rPr>
              <a:t>          kwasy tłuszczowe omega-3                             EPA C20:5 i DHA C22:6</a:t>
            </a:r>
          </a:p>
          <a:p>
            <a:pPr algn="ctr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pl-PL" sz="1600" dirty="0" smtClean="0">
                <a:solidFill>
                  <a:schemeClr val="bg1"/>
                </a:solidFill>
              </a:rPr>
              <a:t>Brak podkreślenia to materiał budulcowy o niezastąpionym działaniu, uruchamiającym wiele genetycznych mechanizmów od których zależy nasze zdrowie, niczego nie hamuje i blokuje lecz uruchamia mechanizmy regulujące. Substancje genetycznie wykorzystywane do tworzenia przez organizm wielu niezbędnych substancji</a:t>
            </a:r>
            <a:endParaRPr lang="pl-PL" sz="16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pl-PL" dirty="0">
                <a:solidFill>
                  <a:srgbClr val="FFFF00"/>
                </a:solidFill>
              </a:rPr>
              <a:t>- </a:t>
            </a:r>
            <a:r>
              <a:rPr lang="pl-PL" sz="2800" dirty="0">
                <a:solidFill>
                  <a:srgbClr val="FFFF00"/>
                </a:solidFill>
              </a:rPr>
              <a:t>niezbędny składnik fosfolipidów błon komórkowych,</a:t>
            </a:r>
          </a:p>
          <a:p>
            <a:pPr>
              <a:lnSpc>
                <a:spcPct val="110000"/>
              </a:lnSpc>
              <a:spcBef>
                <a:spcPct val="40000"/>
              </a:spcBef>
              <a:buFontTx/>
              <a:buChar char="-"/>
            </a:pPr>
            <a:r>
              <a:rPr lang="pl-PL" sz="2800" dirty="0">
                <a:solidFill>
                  <a:srgbClr val="FFFF00"/>
                </a:solidFill>
              </a:rPr>
              <a:t>prekursor </a:t>
            </a:r>
            <a:r>
              <a:rPr lang="pl-PL" sz="2800" dirty="0" err="1" smtClean="0">
                <a:solidFill>
                  <a:srgbClr val="FFFF00"/>
                </a:solidFill>
              </a:rPr>
              <a:t>autakoidów</a:t>
            </a:r>
            <a:r>
              <a:rPr lang="pl-PL" sz="2800" dirty="0" smtClean="0">
                <a:solidFill>
                  <a:srgbClr val="FFFF00"/>
                </a:solidFill>
              </a:rPr>
              <a:t> </a:t>
            </a:r>
            <a:r>
              <a:rPr lang="pl-PL" sz="2800" dirty="0">
                <a:solidFill>
                  <a:srgbClr val="FFFF00"/>
                </a:solidFill>
              </a:rPr>
              <a:t>o korzystnym zdrowotnie działaniu,</a:t>
            </a:r>
          </a:p>
          <a:p>
            <a:pPr>
              <a:lnSpc>
                <a:spcPct val="110000"/>
              </a:lnSpc>
              <a:spcBef>
                <a:spcPct val="40000"/>
              </a:spcBef>
              <a:buFontTx/>
              <a:buChar char="-"/>
            </a:pPr>
            <a:r>
              <a:rPr lang="pl-PL" sz="2800" dirty="0">
                <a:solidFill>
                  <a:srgbClr val="FFFF00"/>
                </a:solidFill>
              </a:rPr>
              <a:t>ich naturalnym źródłem w przyrodzie są tłuszcze ryb i zwierząt morskich.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Lata 70. Dyerberg i wsp. odkrli prozdrowotny wpływu EPA i DHA omega-3 - badania stanu zdrowia grenlandzkich Eskimosów: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	praktycznie brak zmian miażdżycowych,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	mała zapadalność na pozostałe choroby układu krążenia (nadciśnienie, zakrzepica, arytmia), cukrzycę, łuszczycę, choroby alergiczne i wiele postaci nowotworów.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Wpływ EPA i DHA na poziom lipidów krwi</a:t>
            </a:r>
          </a:p>
          <a:p>
            <a:pPr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Działanie hypolipidemiczne - obniżanie poziomu TG w surowicy krwi (ok. 30%):</a:t>
            </a:r>
          </a:p>
          <a:p>
            <a:pPr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pl-PL">
                <a:solidFill>
                  <a:srgbClr val="FFFF00"/>
                </a:solidFill>
              </a:rPr>
              <a:t>hamowanie resyntezy TG w entrocytach i wątrobie </a:t>
            </a:r>
          </a:p>
          <a:p>
            <a:pPr>
              <a:buFontTx/>
              <a:buChar char="-"/>
            </a:pPr>
            <a:r>
              <a:rPr lang="pl-PL">
                <a:solidFill>
                  <a:srgbClr val="FFFF00"/>
                </a:solidFill>
              </a:rPr>
              <a:t>stylulowanie </a:t>
            </a:r>
            <a:r>
              <a:rPr lang="el-GR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pl-PL">
                <a:solidFill>
                  <a:srgbClr val="FFFF00"/>
                </a:solidFill>
                <a:cs typeface="Times New Roman" pitchFamily="18" charset="0"/>
              </a:rPr>
              <a:t>-oksydacji</a:t>
            </a:r>
            <a:endParaRPr lang="el-GR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Wpływ EPA i DHA na ryzyko nagłego zgonu sercowego</a:t>
            </a:r>
          </a:p>
          <a:p>
            <a:pPr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	Działanie antyarytmiczne - zmniejszenie ryzyka nagłego zgonu sercowego (o 45%):</a:t>
            </a:r>
          </a:p>
          <a:p>
            <a:pPr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	EPA i DHA oddziaływają na kanały sodowe i potasowe błon komórkowych  zmniejając pobudliwości kardiomiocytów.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pl-PL" dirty="0">
                <a:solidFill>
                  <a:srgbClr val="FFFF00"/>
                </a:solidFill>
              </a:rPr>
              <a:t>Wpływ EPA i DHA na normalizację ciśnienia krwi</a:t>
            </a:r>
          </a:p>
          <a:p>
            <a:pPr>
              <a:buFontTx/>
              <a:buNone/>
            </a:pPr>
            <a:endParaRPr lang="pl-PL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 dirty="0">
                <a:solidFill>
                  <a:srgbClr val="FFFF00"/>
                </a:solidFill>
              </a:rPr>
              <a:t>	zwiększenie wydzielania przez śródbłonek czynników </a:t>
            </a:r>
            <a:r>
              <a:rPr lang="pl-PL" dirty="0" err="1">
                <a:solidFill>
                  <a:srgbClr val="FFFF00"/>
                </a:solidFill>
              </a:rPr>
              <a:t>wazodylatacyjnych</a:t>
            </a:r>
            <a:r>
              <a:rPr lang="pl-PL" dirty="0">
                <a:solidFill>
                  <a:srgbClr val="FFFF00"/>
                </a:solidFill>
              </a:rPr>
              <a:t>: 	</a:t>
            </a:r>
            <a:r>
              <a:rPr lang="pl-PL" dirty="0" err="1">
                <a:solidFill>
                  <a:srgbClr val="FFFF00"/>
                </a:solidFill>
              </a:rPr>
              <a:t>prostacyklin</a:t>
            </a:r>
            <a:r>
              <a:rPr lang="pl-PL" dirty="0">
                <a:solidFill>
                  <a:srgbClr val="FFFF00"/>
                </a:solidFill>
              </a:rPr>
              <a:t>, EDRF i NO, </a:t>
            </a:r>
          </a:p>
          <a:p>
            <a:pPr>
              <a:buFontTx/>
              <a:buNone/>
            </a:pPr>
            <a:r>
              <a:rPr lang="pl-PL" dirty="0">
                <a:solidFill>
                  <a:srgbClr val="FFFF00"/>
                </a:solidFill>
              </a:rPr>
              <a:t>	</a:t>
            </a:r>
          </a:p>
          <a:p>
            <a:pPr>
              <a:buFontTx/>
              <a:buNone/>
            </a:pPr>
            <a:r>
              <a:rPr lang="pl-PL" dirty="0">
                <a:solidFill>
                  <a:srgbClr val="FFFF00"/>
                </a:solidFill>
              </a:rPr>
              <a:t>	hamowanie syntezy TXA2 – silnego </a:t>
            </a:r>
            <a:r>
              <a:rPr lang="pl-PL" dirty="0" err="1" smtClean="0">
                <a:solidFill>
                  <a:srgbClr val="FFFF00"/>
                </a:solidFill>
              </a:rPr>
              <a:t>wazokonstruktora</a:t>
            </a:r>
            <a:r>
              <a:rPr lang="pl-PL" dirty="0" smtClean="0">
                <a:solidFill>
                  <a:srgbClr val="FFFF00"/>
                </a:solidFill>
              </a:rPr>
              <a:t> </a:t>
            </a:r>
            <a:r>
              <a:rPr lang="pl-PL" dirty="0">
                <a:solidFill>
                  <a:srgbClr val="FFFF00"/>
                </a:solidFill>
              </a:rPr>
              <a:t>i PGE2 stymulującej m.in. wydzielanie reniny i resorpcję zwrotną sodu.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Działanie przeciwzakrzepowe EPA i DHA </a:t>
            </a: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	</a:t>
            </a: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zmniejszanie podatności płytek krwi do zlepiania się:</a:t>
            </a: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	- hamowanie tworzenia substancji silnie 	protrombotycznych: TXA2, IL-1, IL-6, 	lp a, PAF, VCAM i ICAM, </a:t>
            </a: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	- wzrostu wydzielania antytrombotycznych 	PGI </a:t>
            </a:r>
          </a:p>
          <a:p>
            <a:pPr>
              <a:buFontTx/>
              <a:buNone/>
            </a:pPr>
            <a:r>
              <a:rPr lang="pl-PL">
                <a:solidFill>
                  <a:srgbClr val="FFFF00"/>
                </a:solidFill>
              </a:rPr>
              <a:t>	- zwiększenia aktywności t-Pa i 	angiotensyny III.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Działanie przeciwzapalne i przeciwalergiczne EPA i DHA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zmniejszenie syntezy cytokin prozapalnych: PGE2 i LTB4, IL-1, IL-6, TNFα,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1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stymulowanie syntezę IL-2 i TGFβ – cytokin o właściwościach przeciwzapalnych,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1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FFFF00"/>
                </a:solidFill>
              </a:rPr>
              <a:t>Przekształcenie EPA i DHA w resolviny – RvE i RvD stymulatory wygaszania i rozejścia się zapalenia przez hamowanie NFκB </a:t>
            </a:r>
            <a:r>
              <a:rPr lang="pl-PL" sz="2000">
                <a:solidFill>
                  <a:srgbClr val="FFFF00"/>
                </a:solidFill>
              </a:rPr>
              <a:t>- stymulującego syntezę cytokin pozapalnych, molekuł 		adhezyjnych i czynników proliferacji tkankowej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l-PL" sz="2400" dirty="0">
                <a:solidFill>
                  <a:srgbClr val="FFFF00"/>
                </a:solidFill>
              </a:rPr>
              <a:t>Wpływ EPA i DHA na hamowanie rozwoju nowotworów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>
                <a:solidFill>
                  <a:srgbClr val="FFFF00"/>
                </a:solidFill>
              </a:rPr>
              <a:t>redukcja syntezy promujących </a:t>
            </a:r>
            <a:r>
              <a:rPr lang="pl-PL" sz="2400" dirty="0" err="1">
                <a:solidFill>
                  <a:srgbClr val="FFFF00"/>
                </a:solidFill>
              </a:rPr>
              <a:t>karcinoigenezę</a:t>
            </a:r>
            <a:r>
              <a:rPr lang="pl-PL" sz="2400" dirty="0">
                <a:solidFill>
                  <a:srgbClr val="FFFF00"/>
                </a:solidFill>
              </a:rPr>
              <a:t> PGE2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>
                <a:solidFill>
                  <a:srgbClr val="FFFF00"/>
                </a:solidFill>
              </a:rPr>
              <a:t>supresja aktywacji </a:t>
            </a:r>
            <a:r>
              <a:rPr lang="pl-PL" sz="2400" dirty="0" err="1">
                <a:solidFill>
                  <a:srgbClr val="FFFF00"/>
                </a:solidFill>
              </a:rPr>
              <a:t>NFκB</a:t>
            </a:r>
            <a:r>
              <a:rPr lang="pl-PL" sz="2400" dirty="0">
                <a:solidFill>
                  <a:srgbClr val="FFFF00"/>
                </a:solidFill>
              </a:rPr>
              <a:t> stymulującego syntezę drażniących cytokin pozapalnych: </a:t>
            </a:r>
            <a:r>
              <a:rPr lang="pl-PL" sz="2400" dirty="0" err="1">
                <a:solidFill>
                  <a:srgbClr val="FFFF00"/>
                </a:solidFill>
              </a:rPr>
              <a:t>TNFα</a:t>
            </a:r>
            <a:r>
              <a:rPr lang="pl-PL" sz="2400" dirty="0">
                <a:solidFill>
                  <a:srgbClr val="FFFF00"/>
                </a:solidFill>
              </a:rPr>
              <a:t> i IL-1, IL-6 molekuł adhezyjnych i czynników proliferacji komórkowej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>
                <a:solidFill>
                  <a:srgbClr val="FFFF00"/>
                </a:solidFill>
              </a:rPr>
              <a:t>hamowanie ekspresji onkogenów,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 smtClean="0">
                <a:solidFill>
                  <a:srgbClr val="FFFF00"/>
                </a:solidFill>
              </a:rPr>
              <a:t>powstające </a:t>
            </a:r>
            <a:r>
              <a:rPr lang="pl-PL" sz="2400" dirty="0">
                <a:solidFill>
                  <a:srgbClr val="FFFF00"/>
                </a:solidFill>
              </a:rPr>
              <a:t>z EPA i DHA </a:t>
            </a:r>
            <a:r>
              <a:rPr lang="pl-PL" sz="2400" dirty="0" err="1">
                <a:solidFill>
                  <a:srgbClr val="FFFF00"/>
                </a:solidFill>
              </a:rPr>
              <a:t>resolviny</a:t>
            </a:r>
            <a:r>
              <a:rPr lang="pl-PL" sz="2400" dirty="0">
                <a:solidFill>
                  <a:srgbClr val="FFFF00"/>
                </a:solidFill>
              </a:rPr>
              <a:t> hamują tworzenie wolnych rodników tlenowych</a:t>
            </a:r>
            <a:r>
              <a:rPr lang="pl-PL" sz="24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p</a:t>
            </a:r>
            <a:r>
              <a:rPr lang="pl-PL" sz="2400" dirty="0" smtClean="0">
                <a:solidFill>
                  <a:schemeClr val="bg1"/>
                </a:solidFill>
              </a:rPr>
              <a:t>eroksydacja błon komórek nowotworowych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i</a:t>
            </a:r>
            <a:r>
              <a:rPr lang="pl-PL" sz="2400" dirty="0" smtClean="0">
                <a:solidFill>
                  <a:schemeClr val="bg1"/>
                </a:solidFill>
              </a:rPr>
              <a:t>ndukcja </a:t>
            </a:r>
            <a:r>
              <a:rPr lang="pl-PL" sz="2400" dirty="0" err="1" smtClean="0">
                <a:solidFill>
                  <a:schemeClr val="bg1"/>
                </a:solidFill>
              </a:rPr>
              <a:t>apoptozy</a:t>
            </a:r>
            <a:endParaRPr lang="pl-PL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h</a:t>
            </a:r>
            <a:r>
              <a:rPr lang="pl-PL" sz="2400" dirty="0" smtClean="0">
                <a:solidFill>
                  <a:schemeClr val="bg1"/>
                </a:solidFill>
              </a:rPr>
              <a:t>amowanie środowiska prozapalnego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442</Words>
  <Application>Microsoft Office PowerPoint</Application>
  <PresentationFormat>Pokaz na ekranie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Projekt domyślny</vt:lpstr>
      <vt:lpstr>Spektrum  prozdrowotnego działania wielonienasyconych kwasów tłuszczowych omega-3  EPA i DHA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Spektrum  prozdrowotnego działania wielonienasyconych kwasów tłuszczowych omega-3  EPA i DHA</dc:title>
  <dc:creator>Marinex International</dc:creator>
  <cp:lastModifiedBy>Tomasz</cp:lastModifiedBy>
  <cp:revision>21</cp:revision>
  <dcterms:created xsi:type="dcterms:W3CDTF">2010-03-29T17:33:34Z</dcterms:created>
  <dcterms:modified xsi:type="dcterms:W3CDTF">2012-03-16T14:16:06Z</dcterms:modified>
</cp:coreProperties>
</file>